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8" r:id="rId4"/>
    <p:sldId id="3340" r:id="rId5"/>
    <p:sldId id="3329" r:id="rId7"/>
    <p:sldId id="3328" r:id="rId8"/>
    <p:sldId id="3363" r:id="rId9"/>
    <p:sldId id="3365" r:id="rId10"/>
    <p:sldId id="3366" r:id="rId11"/>
    <p:sldId id="3367" r:id="rId12"/>
    <p:sldId id="3369" r:id="rId13"/>
    <p:sldId id="3368" r:id="rId14"/>
    <p:sldId id="3370" r:id="rId15"/>
    <p:sldId id="3371" r:id="rId16"/>
    <p:sldId id="3372" r:id="rId17"/>
    <p:sldId id="3373" r:id="rId18"/>
    <p:sldId id="3374" r:id="rId19"/>
    <p:sldId id="3375" r:id="rId20"/>
    <p:sldId id="3377" r:id="rId21"/>
    <p:sldId id="3379" r:id="rId22"/>
    <p:sldId id="3380" r:id="rId23"/>
    <p:sldId id="3381" r:id="rId24"/>
    <p:sldId id="3382" r:id="rId25"/>
    <p:sldId id="3385" r:id="rId26"/>
    <p:sldId id="3384" r:id="rId27"/>
    <p:sldId id="3387" r:id="rId28"/>
    <p:sldId id="3386" r:id="rId29"/>
    <p:sldId id="332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71B"/>
    <a:srgbClr val="ED2839"/>
    <a:srgbClr val="E22000"/>
    <a:srgbClr val="ED1D2D"/>
    <a:srgbClr val="EB0043"/>
    <a:srgbClr val="B820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E72FA-EF46-497E-988E-A00FC73CCC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A6398-2935-4488-A328-831642882E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4366577" y="275065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marR="0" lvl="0" indent="0" algn="ctr" defTabSz="508000" rtl="0" eaLnBrk="0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请输入您要输入的内容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243847" y="736710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cs typeface="+mn-ea"/>
                <a:sym typeface="+mn-lt"/>
              </a:rPr>
              <a:t>Enter text content here Enter text content 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221017" y="1043415"/>
            <a:ext cx="37499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6AD70-C05F-4331-8800-6512B38038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B9A08-4FA6-46AC-8AA1-21DC5EECB3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9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lum bright="6000" contrast="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77986" y="3775169"/>
            <a:ext cx="5282228" cy="83696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lnSpc>
                <a:spcPct val="150000"/>
              </a:lnSpc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企业</a:t>
            </a:r>
            <a:r>
              <a:rPr lang="zh-CN" altLang="en-US" sz="3600" b="1" spc="300" dirty="0">
                <a:solidFill>
                  <a:schemeClr val="bg1"/>
                </a:solidFill>
                <a:cs typeface="+mn-ea"/>
                <a:sym typeface="+mn-lt"/>
              </a:rPr>
              <a:t>产品发布</a:t>
            </a: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cs typeface="+mn-ea"/>
                <a:sym typeface="+mn-lt"/>
              </a:rPr>
              <a:t>模板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14019" y="2004195"/>
            <a:ext cx="465384" cy="312025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2019.8.8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主讲人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:XXX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lum contrast="-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7620" y="1182370"/>
            <a:ext cx="634746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新疆棉花事件分享</a:t>
            </a:r>
            <a:endParaRPr lang="zh-CN" altLang="en-US" sz="5400">
              <a:solidFill>
                <a:srgbClr val="FF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流程图: 决策 3"/>
          <p:cNvSpPr/>
          <p:nvPr/>
        </p:nvSpPr>
        <p:spPr>
          <a:xfrm>
            <a:off x="203200" y="414020"/>
            <a:ext cx="8496935" cy="2458720"/>
          </a:xfrm>
          <a:prstGeom prst="flowChartDecision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12790" y="3487420"/>
            <a:ext cx="59931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19051233</a:t>
            </a:r>
            <a:r>
              <a:rPr lang="zh-CN" altLang="en-US" sz="2400"/>
              <a:t>赵文豪</a:t>
            </a:r>
            <a:r>
              <a:rPr lang="en-US" altLang="zh-CN" sz="2400"/>
              <a:t>		19051235</a:t>
            </a:r>
            <a:r>
              <a:rPr lang="zh-CN" altLang="en-US" sz="2400"/>
              <a:t>朱昱</a:t>
            </a:r>
            <a:endParaRPr lang="zh-CN" altLang="en-US" sz="2400"/>
          </a:p>
          <a:p>
            <a:r>
              <a:rPr lang="en-US" altLang="zh-CN" sz="2400"/>
              <a:t>19051236</a:t>
            </a:r>
            <a:r>
              <a:rPr lang="zh-CN" altLang="en-US" sz="2400"/>
              <a:t>朱志坤</a:t>
            </a:r>
            <a:r>
              <a:rPr lang="en-US" altLang="zh-CN" sz="2400"/>
              <a:t>		</a:t>
            </a:r>
            <a:r>
              <a:rPr lang="en-US" altLang="zh-CN" sz="2400"/>
              <a:t>19051223</a:t>
            </a:r>
            <a:r>
              <a:rPr lang="zh-CN" altLang="en-US" sz="2400"/>
              <a:t>王士元</a:t>
            </a:r>
            <a:endParaRPr lang="zh-CN" altLang="en-US" sz="2400"/>
          </a:p>
          <a:p>
            <a:r>
              <a:rPr lang="en-US" altLang="zh-CN" sz="2400"/>
              <a:t>19051226</a:t>
            </a:r>
            <a:r>
              <a:rPr lang="zh-CN" altLang="en-US" sz="2400"/>
              <a:t>王奕潮</a:t>
            </a:r>
            <a:r>
              <a:rPr lang="en-US" altLang="zh-CN" sz="2400"/>
              <a:t>		19055312</a:t>
            </a:r>
            <a:r>
              <a:rPr lang="zh-CN" altLang="en-US" sz="2400"/>
              <a:t>蔡振</a:t>
            </a:r>
            <a:endParaRPr lang="zh-CN" altLang="en-US" sz="2400"/>
          </a:p>
          <a:p>
            <a:r>
              <a:rPr lang="en-US" altLang="zh-CN" sz="2400"/>
              <a:t>19011134</a:t>
            </a:r>
            <a:r>
              <a:rPr lang="zh-CN" altLang="en-US" sz="2400"/>
              <a:t>杨雄华</a:t>
            </a:r>
            <a:r>
              <a:rPr lang="en-US" altLang="zh-CN" sz="2400"/>
              <a:t>		17052253</a:t>
            </a:r>
            <a:r>
              <a:rPr lang="zh-CN" altLang="en-US" sz="2400"/>
              <a:t>陆超远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2545080"/>
            <a:ext cx="381635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03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中方回应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34915" y="2840355"/>
            <a:ext cx="51562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针对反华势力的抹黑，中国外交部及新疆政府多次予以驳斥。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742690" y="691515"/>
            <a:ext cx="7740650" cy="4881245"/>
          </a:xfrm>
          <a:prstGeom prst="diamond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447675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03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中方回应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7470" y="1549400"/>
            <a:ext cx="9610090" cy="440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针对反华势力的抹黑，中国外交部及新疆政府多次予以驳斥，强调所谓“强迫劳动”问题，完全是美西方一些机构和人员凭空捏造，严重违背事实。美西方以此作为借口，对有关中国企业采取限制措施，违反国际贸易规则，破坏全球产业链、供应链、价值链，是赤裸裸的霸凌行径，中方对此坚决反对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有记者提问：“瑞典时装公司H&amp;M拒绝使用新疆产品的言论在华引发广泛声讨和抵制浪潮。H&amp;M称，该公司不代表任何政治立场，一如既往地尊重中国消费者。中方对此有何评价？”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447675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03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中方回应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430" y="1176020"/>
            <a:ext cx="11220450" cy="5367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对此，外交部发言人华春莹表示，我注意到有关报道，只想说几句：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第一，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新疆地区的棉花是世界上最好的棉花之一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，不用是相关企业的损失。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第二，有关新疆地区“强迫劳动”的指责，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完全是个别反华势力炮制的恶意谎言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，目的是抹黑中国形象，破坏新疆安全稳定，阻碍中国的发展。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第三，给老百姓包括少数民族的群众提供更多的就业机会，一般正常人都会觉得是件好事，因为可以让人民过上越来越好的生活。但是就有人认定一定是强迫劳动或者暗无天日的压迫，为什么？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因为他们自己历史上真的就这么干了上百年，所以现在以己度人。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第四，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中国光明磊落，中国人民友善开放，但中国人民的民意不可欺、不可违。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/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华春莹回应抵制H&amp;M浪潮：中国民意不可欺！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1985" y="311150"/>
            <a:ext cx="10708005" cy="5720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2545080"/>
            <a:ext cx="381635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4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原因分析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34915" y="2840355"/>
            <a:ext cx="51562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BCI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抵制新疆棉花的具体原因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742690" y="691515"/>
            <a:ext cx="7740650" cy="4881245"/>
          </a:xfrm>
          <a:prstGeom prst="diamond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447675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04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原因分析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6420" y="1635125"/>
            <a:ext cx="1127887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这次一些国际品牌停用新疆棉花的原因基本上被挖的差不多了，主要是他们都参加了一个叫做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BCI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（Better Cotton Initiative）的组织。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BCI是2009年在瑞士成立的非政府组织。随着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美国开发署和瑞士基金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的介入，BCI从当年名不见经传的小组织迅速壮大。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1" name="图片 5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90" y="3790315"/>
            <a:ext cx="8026400" cy="28092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374390" y="12058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2000" b="1">
                <a:solidFill>
                  <a:srgbClr val="007AAA"/>
                </a:solidFill>
                <a:ea typeface="Microsoft YaHei UI" panose="020B0503020204020204" charset="-122"/>
                <a:cs typeface="宋体" panose="02010600030101010101" pitchFamily="2" charset="-122"/>
              </a:rPr>
              <a:t>BCI总部对华强硬内幕</a:t>
            </a:r>
            <a:endParaRPr lang="zh-CN" altLang="en-US" sz="2000" b="1">
              <a:solidFill>
                <a:srgbClr val="007AAA"/>
              </a:solidFill>
              <a:ea typeface="Microsoft YaHei UI" panose="020B050302020402020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447675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04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原因分析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397635"/>
            <a:ext cx="1127887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不过虽然他们宣称自己是独立的非政府组织，其实也是“挂羊头卖狗肉”。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打开BCI的官网，拖到最底部，我们就能找到BCI的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“金主”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，赞助机构中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美国国际开发署（USAID）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赫然在列。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3273425"/>
            <a:ext cx="10661650" cy="261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447675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04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原因分析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471930"/>
            <a:ext cx="11278870" cy="440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美国国际开发署（USAID）是何方神圣？外媒在报道中将其称为“联邦政府的对外援助机构”（The federal government's agency for foreign aid）。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而在美国外交事务专家给的报告里，也清楚地写着“arm of the us government”。换句话说，人家就是一个美国政府的部门。来看看USAID角色使命，第三项，白字黑字写着：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主要目的是解决美国特殊的经济、政治或安全利益。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(...is to address special US economic, political or security interests...)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说到这，大家都明白了吧！BCI能有今天，仰仗的就是美国政府。拿人钱财替人办事，这整个事情的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始作俑者就是美国政府。</a:t>
            </a:r>
            <a:endParaRPr 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447675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04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原因分析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2028825"/>
            <a:ext cx="11278870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在新疆制造动乱，美国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蓄谋已久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，有何目的，来听听劳伦斯·威尔克森怎么说吧↓↓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“中国新疆有两千万维吾尔族人，如果中情局能利用好他们……想破坏中国的稳定，那么最好的办法就是制造动荡，煽动维吾尔族从内部搞乱中国。”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这是2018年8月罗恩·保罗和平与繁荣研究所（Ron Paul Institute for Peace and Prosperity）举办的论坛上，美国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前国务卿鲍威尔的幕僚长、陆军退伍上校威尔克森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（Lawrence Wilkerson）亲口所言。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115" y="1051560"/>
            <a:ext cx="1892300" cy="53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2545080"/>
            <a:ext cx="381635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05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感悟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34915" y="2840355"/>
            <a:ext cx="51562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我国国民在遇见此类事件时的态度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742690" y="691515"/>
            <a:ext cx="7740650" cy="4881245"/>
          </a:xfrm>
          <a:prstGeom prst="diamond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6629400" y="1101090"/>
            <a:ext cx="20955" cy="449897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ïṩḻîḋé"/>
          <p:cNvSpPr/>
          <p:nvPr/>
        </p:nvSpPr>
        <p:spPr>
          <a:xfrm>
            <a:off x="0" y="2544810"/>
            <a:ext cx="3684760" cy="10515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目录</a:t>
            </a:r>
            <a:b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</a:b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CONTENT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7" name="ïśľiḓé"/>
          <p:cNvSpPr/>
          <p:nvPr/>
        </p:nvSpPr>
        <p:spPr bwMode="auto">
          <a:xfrm>
            <a:off x="6618605" y="1147445"/>
            <a:ext cx="5364480" cy="64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新疆棉花事件起因分享</a:t>
            </a:r>
            <a:endParaRPr kumimoji="0" 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8" name="ïṡľídê"/>
          <p:cNvSpPr/>
          <p:nvPr/>
        </p:nvSpPr>
        <p:spPr bwMode="auto">
          <a:xfrm>
            <a:off x="6618605" y="2096770"/>
            <a:ext cx="5364480" cy="64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新疆棉花事件发酵过程分享</a:t>
            </a: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9" name="îślíďe"/>
          <p:cNvSpPr/>
          <p:nvPr/>
        </p:nvSpPr>
        <p:spPr bwMode="auto">
          <a:xfrm>
            <a:off x="6618605" y="3046730"/>
            <a:ext cx="5364480" cy="64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新疆棉花事件中方回应内容分享</a:t>
            </a: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10" name="ïš1iḍè"/>
          <p:cNvSpPr/>
          <p:nvPr/>
        </p:nvSpPr>
        <p:spPr bwMode="auto">
          <a:xfrm>
            <a:off x="6619240" y="3996055"/>
            <a:ext cx="5364480" cy="64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新疆棉花事件产生原因分析</a:t>
            </a:r>
            <a:endParaRPr kumimoji="0" 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11" name="îśliḑé"/>
          <p:cNvSpPr txBox="1"/>
          <p:nvPr/>
        </p:nvSpPr>
        <p:spPr>
          <a:xfrm>
            <a:off x="5420360" y="1147445"/>
            <a:ext cx="1238885" cy="640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起因</a:t>
            </a: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12" name="îşḷîḍê"/>
          <p:cNvSpPr txBox="1"/>
          <p:nvPr/>
        </p:nvSpPr>
        <p:spPr>
          <a:xfrm>
            <a:off x="5420360" y="2096770"/>
            <a:ext cx="1238885" cy="640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发酵</a:t>
            </a: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13" name="išḷïḑê"/>
          <p:cNvSpPr txBox="1"/>
          <p:nvPr/>
        </p:nvSpPr>
        <p:spPr>
          <a:xfrm>
            <a:off x="5420360" y="3046730"/>
            <a:ext cx="1238885" cy="640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中方回应</a:t>
            </a: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14" name="ïṩľiďê"/>
          <p:cNvSpPr txBox="1"/>
          <p:nvPr/>
        </p:nvSpPr>
        <p:spPr>
          <a:xfrm>
            <a:off x="5420360" y="3996055"/>
            <a:ext cx="1238885" cy="640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原因分析</a:t>
            </a: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išḷïḑê"/>
          <p:cNvSpPr txBox="1"/>
          <p:nvPr/>
        </p:nvSpPr>
        <p:spPr>
          <a:xfrm>
            <a:off x="5420360" y="4959985"/>
            <a:ext cx="1238885" cy="640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感悟</a:t>
            </a: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3" name="ïśľiḓé"/>
          <p:cNvSpPr/>
          <p:nvPr/>
        </p:nvSpPr>
        <p:spPr bwMode="auto">
          <a:xfrm>
            <a:off x="6630035" y="4959985"/>
            <a:ext cx="5364480" cy="64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新疆棉花事件感悟</a:t>
            </a:r>
            <a:endParaRPr kumimoji="0" 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320294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5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感悟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161415"/>
            <a:ext cx="1127887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事件发生后，国内人民爱国情绪空前高涨，纷纷宣称一定要把抵制进行到底，还要以实际行动支持新疆棉花及国产品牌。众多明星宣布解除合作，电商平台下架相关商品，各地商场相关店铺关闭，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@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乌合麒麟发表了新作《血棉行动！》《Blood Cotton Initiative》讽刺涉事企业及国家，在国内外疯传。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1320" y="3171190"/>
            <a:ext cx="5473065" cy="3202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320294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5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感悟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95" y="1173480"/>
            <a:ext cx="8260080" cy="5253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320294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5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感悟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268730"/>
            <a:ext cx="11278870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看到国人如此团结，本来是挺值得高兴的一件事。但一个不和谐的事情，却让原本正能量的情绪瞬间变味。一些网友为了表达愤怒，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组队到耐克品牌直播间，把枪口对准主播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。在评论区打出不堪入目的谩骂：“卖国贼！”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“垃圾”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“牧洋犬”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“滚！”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。直播间的小姐姐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被骂哭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，声嘶力竭的喊着：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我也需要工作啊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难道抵制洋货，就是把怒气往自己同胞身上撒吗？一个个以爱国的名义慷他人之慨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。实在没有想到，本应一致对外的时候，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竟先自己人打起自己人来了……</a:t>
            </a:r>
            <a:endParaRPr 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" y="4511040"/>
            <a:ext cx="5422265" cy="1775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45" y="4222750"/>
            <a:ext cx="5102225" cy="2351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320294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5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感悟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514475"/>
            <a:ext cx="11278870" cy="440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要想抵制，从自己做起，以后不买就是。可在这些人眼里，“不买”并不是一件看得见摸得着的实际行为。涉事品牌的总部又离他们太远，不做些什么，根本不足以发泄情绪。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于是只能把矛头指向身边的人，搞起窝里斗。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正如当年抵制日货的魔幻场景。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大批暴徒上街打砸日系汽车，丝毫不顾车内同胞的安危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只要你开日本车，甚至坐日本车，就是不爱国，就是卖国贼。</a:t>
            </a:r>
            <a:endParaRPr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这些人，只是打着爱国的旗号，堂而皇之以伤害他人为手段，证明自己高高在上，无比正确罢了。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我认为，爱国从来不是空口讲白话，更不是情绪主导的破坏力量。爱国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需要理性，需要思考，需要看清事实真相。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320294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5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感悟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846580"/>
            <a:ext cx="11278870" cy="3928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就像耐克和阿迪的鞋子。出事前，一直被消费者奉为圭臬。出事后，瞬间被喷得一文不值。要知道，从质量上来说，这两个牌子的舒适度和耐穿性都是有目共睹的。这是事实，并不随国际关系变化而改变，这也是品牌能做大做强的根本原因。</a:t>
            </a:r>
            <a:endParaRPr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现在我们抵制，不是因为这些产品突然变得低劣，而是在国家利益面前，我们甘愿放弃这些好的商品。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用嘴支持国货和用钱支持国货，永远是两回事。哪怕耐克阿迪退出中国市场，也不代表国产品牌能迅速抢占。也许还是竞争不过新进来的国外品牌，也许人们还是会选择海外代购耐克阿迪。</a:t>
            </a:r>
            <a:endParaRPr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0"/>
            <a:ext cx="3202940" cy="10515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5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感悟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6565" y="1772285"/>
            <a:ext cx="11278870" cy="3928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们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愿意用时间和金钱，身体力行去支持国产。但我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们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也希望大家不要过度指责那些有不同选择的人。合理合法地购买自己需要的产品，真的和不爱国没有太大关系。</a:t>
            </a:r>
            <a:endParaRPr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我们可以不再购买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等品牌的商品，但原来已经购买的也没必要不穿，毕竟自己的钱已经花出去了。我们也没必要看着一个人传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nike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鞋子就去骂他，更不应该去直播间或者线下实体店骂人甚至打砸。耐克直播间中，主播小姐姐被众人围攻，强忍着泪水，表情痛苦地说：“别骂我，我一件不卖，但我每天必须要上班。”等类似的事情不应该再次发生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150" y="0"/>
            <a:ext cx="4038600" cy="61912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943766" y="1920984"/>
            <a:ext cx="5282228" cy="274574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THANKS!</a:t>
            </a:r>
            <a:endParaRPr kumimoji="0" lang="en-US" altLang="zh-CN" sz="11500" b="1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07499" y="6063975"/>
            <a:ext cx="1105214" cy="254549"/>
          </a:xfrm>
          <a:prstGeom prst="rect">
            <a:avLst/>
          </a:prstGeom>
          <a:solidFill>
            <a:srgbClr val="ED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2544810"/>
            <a:ext cx="3684760" cy="10515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01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起因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70400" y="2656205"/>
            <a:ext cx="628459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瑞典知名服装品牌H&amp;M发表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声明表示拒绝使用新疆棉花。</a:t>
            </a:r>
            <a:endParaRPr kumimoji="0" lang="zh-CN" sz="2400" b="0" i="0" u="none" strike="noStrike" kern="1200" cap="none" spc="0" normalizeH="0" baseline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742690" y="691515"/>
            <a:ext cx="7740650" cy="4881245"/>
          </a:xfrm>
          <a:prstGeom prst="diamond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-270"/>
            <a:ext cx="3684760" cy="10515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01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起因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29300" y="265430"/>
            <a:ext cx="5746750" cy="6326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24日，瑞典知名服装品牌H&amp;M发表在官网上的一份声明在微博上广泛传播，这一行为引起了广大中国网友的愤怒。首先引起众人愤怒的原因，就是H&amp;M集团以“强迫劳动为借口”，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提出了一份要拒绝使用并抵制新疆棉花的声明。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这份名为“H&amp;M集团关于新疆尽职调查的声明”称，H&amp;M集团对来自民间社会组织的报告和媒体的报道“深表关注”，其中包括对新疆维吾尔自治区少数民族“强迫劳动”和“宗教歧视”的指控。声明表示，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H&amp;M不与位于新疆的任何服装制造工厂合作，也不从该地区采购产品/原材料。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86510"/>
            <a:ext cx="5766435" cy="42849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-270"/>
            <a:ext cx="3684760" cy="10515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01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起因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2170" y="812800"/>
            <a:ext cx="7287260" cy="5367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2021年3月1日，微信公众号“BCI良好棉花”（账号主体为瑞士良好棉花发展协会上海代表处）又发布了一则关于新疆问题的重要申明。其中称，近期BCI上海代表处收到之前部分新疆执行合作伙伴的问询函，在此郑重申明，BCI中国项目团队严格遵照BCI的审核原则，从2012年开始对新疆项目点所执行的历年第二方可信度审核和第三方验证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从未发现一例有关强迫劳动的事件。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2021年3月，在H&amp;M发表抵制新疆棉花事件愈演愈烈之时，从搜索网站查找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BCI去年10月的涉疆新闻稿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，点击进入网站后却显示“查找不到”。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1" descr="IMG_9308(20210328-20221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1132840"/>
            <a:ext cx="4301490" cy="5630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2544810"/>
            <a:ext cx="3684760" cy="10515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02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发酵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34915" y="2840355"/>
            <a:ext cx="51562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事态持续发酵，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BCI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未做出合理解释。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742690" y="691515"/>
            <a:ext cx="7740650" cy="4881245"/>
          </a:xfrm>
          <a:prstGeom prst="diamond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-270"/>
            <a:ext cx="3684760" cy="10515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02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发酵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7540" y="1212850"/>
            <a:ext cx="11203305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24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日当天当天，曾与H&amp;M合作过的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多名艺人声明与该品牌已无合作关系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，薇娅团队也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宣布下架涉及污蔑新疆棉的品牌产品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。25日上午，记者检索发现，在淘宝、天猫、京东、拼多多、苏宁易购等电商平台，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已无法搜到H&amp;M商品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；在高德地图、百度地图中也无法搜到H&amp;M门店信息，美团、大众点评也已无法检索到该品牌信息。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566" b="31441"/>
          <a:stretch>
            <a:fillRect/>
          </a:stretch>
        </p:blipFill>
        <p:spPr>
          <a:xfrm>
            <a:off x="1417955" y="3475355"/>
            <a:ext cx="8656955" cy="262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-270"/>
            <a:ext cx="3684760" cy="10515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02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发酵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7540" y="1212850"/>
            <a:ext cx="1133983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发表声明后，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耐克，阿迪达斯，匡威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等同属于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BCI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的的企业也表示，拒绝使用新疆棉花。之后，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多位明星宣布与涉事品牌解约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25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日的热搜格式整整齐齐。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2248535"/>
            <a:ext cx="4168775" cy="4533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970" y="2263140"/>
            <a:ext cx="3896995" cy="45485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00" y="2976880"/>
            <a:ext cx="3693795" cy="2323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ṩḻîḋé"/>
          <p:cNvSpPr/>
          <p:nvPr/>
        </p:nvSpPr>
        <p:spPr>
          <a:xfrm>
            <a:off x="0" y="-270"/>
            <a:ext cx="3684760" cy="10515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02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 panose="020F0502020204030204"/>
                <a:ea typeface="思源黑体 CN Medium"/>
                <a:cs typeface="+mn-ea"/>
                <a:sym typeface="+mn-lt"/>
              </a:rPr>
              <a:t>发酵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 panose="020F0502020204030204"/>
              <a:ea typeface="思源黑体 CN Mediu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8860" y="1531620"/>
            <a:ext cx="5648960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而与此同时，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安踏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发表声明称：注意到了近日BCI发表的声明，并对此事严重关切，我们正在启动相关程序，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退出该组织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。声明还称，安踏一直采购和使用中国棉产区出产的棉花，包括新疆棉，在未来也将继续采购和使用中国棉。 </a:t>
            </a:r>
            <a:endParaRPr 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270" y="1212850"/>
            <a:ext cx="5488305" cy="522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400,&quot;width&quot;:9081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043*4116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i0ddafu">
      <a:majorFont>
        <a:latin typeface="思源黑体 CN Regular"/>
        <a:ea typeface="思源黑体 CN Medium"/>
        <a:cs typeface=""/>
      </a:majorFont>
      <a:minorFont>
        <a:latin typeface="思源黑体 CN Regular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2839"/>
      </a:accent1>
      <a:accent2>
        <a:srgbClr val="3F3F3F"/>
      </a:accent2>
      <a:accent3>
        <a:srgbClr val="ED2839"/>
      </a:accent3>
      <a:accent4>
        <a:srgbClr val="3F3F3F"/>
      </a:accent4>
      <a:accent5>
        <a:srgbClr val="ED2839"/>
      </a:accent5>
      <a:accent6>
        <a:srgbClr val="3F3F3F"/>
      </a:accent6>
      <a:hlink>
        <a:srgbClr val="0563C1"/>
      </a:hlink>
      <a:folHlink>
        <a:srgbClr val="954F72"/>
      </a:folHlink>
    </a:clrScheme>
    <a:fontScheme name="5i0ddafu">
      <a:majorFont>
        <a:latin typeface="思源黑体 CN Regular"/>
        <a:ea typeface="思源黑体 CN Medium"/>
        <a:cs typeface=""/>
      </a:majorFont>
      <a:minorFont>
        <a:latin typeface="思源黑体 CN Regular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3593</Words>
  <Application>WPS 演示</Application>
  <PresentationFormat>宽屏</PresentationFormat>
  <Paragraphs>146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思源黑体 CN Regular</vt:lpstr>
      <vt:lpstr>黑体</vt:lpstr>
      <vt:lpstr>思源黑体 CN Medium</vt:lpstr>
      <vt:lpstr>等线</vt:lpstr>
      <vt:lpstr>微软雅黑</vt:lpstr>
      <vt:lpstr>Arial Unicode MS</vt:lpstr>
      <vt:lpstr>Microsoft YaHei UI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屰 赱</dc:creator>
  <cp:lastModifiedBy>筒子</cp:lastModifiedBy>
  <cp:revision>97</cp:revision>
  <dcterms:created xsi:type="dcterms:W3CDTF">2019-08-11T02:11:00Z</dcterms:created>
  <dcterms:modified xsi:type="dcterms:W3CDTF">2021-03-29T16:05:45Z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TemplateUUID">
    <vt:lpwstr>v1.0_mb_z8k/M+R4iQenRTr7n2QdGw==</vt:lpwstr>
  </property>
  <property fmtid="{D5CDD505-2E9C-101B-9397-08002B2CF9AE}" pid="4" name="ICV">
    <vt:lpwstr>66A420EA09E64BDEB4CE700D9D8D19FE</vt:lpwstr>
  </property>
</Properties>
</file>